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-8467" y="-8467"/>
            <a:ext cx="9169803" cy="6874934"/>
            <a:chOff x="-8467" y="-8467"/>
            <a:chExt cx="9169803" cy="6874934"/>
          </a:xfrm>
        </p:grpSpPr>
        <p:cxnSp>
          <p:nvCxnSpPr>
            <p:cNvPr id="3" name="Straight Connector 16"/>
            <p:cNvCxnSpPr/>
            <p:nvPr/>
          </p:nvCxnSpPr>
          <p:spPr>
            <a:xfrm flipV="1">
              <a:off x="5130826" y="4175607"/>
              <a:ext cx="4022482" cy="2682393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cxnSp>
          <p:nvCxnSpPr>
            <p:cNvPr id="4" name="Straight Connector 17"/>
            <p:cNvCxnSpPr/>
            <p:nvPr/>
          </p:nvCxnSpPr>
          <p:spPr>
            <a:xfrm>
              <a:off x="7042708" y="0"/>
              <a:ext cx="121919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sp>
          <p:nvSpPr>
            <p:cNvPr id="5" name="Freeform 18"/>
            <p:cNvSpPr/>
            <p:nvPr/>
          </p:nvSpPr>
          <p:spPr>
            <a:xfrm>
              <a:off x="6891896" y="0"/>
              <a:ext cx="226944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2269442"/>
                <a:gd name="f22" fmla="*/ f19 1 686646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6" name="Freeform 19"/>
            <p:cNvSpPr/>
            <p:nvPr/>
          </p:nvSpPr>
          <p:spPr>
            <a:xfrm>
              <a:off x="7205161" y="-8467"/>
              <a:ext cx="194814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948147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7" name="Freeform 20"/>
            <p:cNvSpPr/>
            <p:nvPr/>
          </p:nvSpPr>
          <p:spPr>
            <a:xfrm>
              <a:off x="6637894" y="3920069"/>
              <a:ext cx="2513566" cy="29379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3259667"/>
                <a:gd name="f18" fmla="*/ f15 1 381000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8" name="Freeform 21"/>
            <p:cNvSpPr/>
            <p:nvPr/>
          </p:nvSpPr>
          <p:spPr>
            <a:xfrm>
              <a:off x="7010430" y="-8467"/>
              <a:ext cx="2142878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2853267"/>
                <a:gd name="f15" fmla="*/ f12 1 68664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9" name="Freeform 22"/>
            <p:cNvSpPr/>
            <p:nvPr/>
          </p:nvSpPr>
          <p:spPr>
            <a:xfrm>
              <a:off x="8295775" y="-8467"/>
              <a:ext cx="857533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286933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0" name="Freeform 23"/>
            <p:cNvSpPr/>
            <p:nvPr/>
          </p:nvSpPr>
          <p:spPr>
            <a:xfrm>
              <a:off x="8077233" y="-8467"/>
              <a:ext cx="106676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270244"/>
                <a:gd name="f20" fmla="*/ f17 1 686646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" name="Freeform 24"/>
            <p:cNvSpPr/>
            <p:nvPr/>
          </p:nvSpPr>
          <p:spPr>
            <a:xfrm>
              <a:off x="8060298" y="4893731"/>
              <a:ext cx="1094088" cy="19642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820333"/>
                <a:gd name="f19" fmla="*/ f16 1 3268133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2" name="Freeform 27"/>
            <p:cNvSpPr/>
            <p:nvPr/>
          </p:nvSpPr>
          <p:spPr>
            <a:xfrm>
              <a:off x="-8467" y="-8467"/>
              <a:ext cx="863595" cy="569806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3600"/>
                <a:gd name="f4" fmla="val 5698067"/>
                <a:gd name="f5" fmla="val 8467"/>
                <a:gd name="f6" fmla="val 16934"/>
                <a:gd name="f7" fmla="*/ f0 1 863600"/>
                <a:gd name="f8" fmla="*/ f1 1 56980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863600"/>
                <a:gd name="f15" fmla="*/ f12 1 56980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863600" h="5698067">
                  <a:moveTo>
                    <a:pt x="f2" y="f5"/>
                  </a:moveTo>
                  <a:lnTo>
                    <a:pt x="f3" y="f2"/>
                  </a:lnTo>
                  <a:lnTo>
                    <a:pt x="f3" y="f6"/>
                  </a:lnTo>
                  <a:lnTo>
                    <a:pt x="f2" y="f4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130591" y="2404533"/>
            <a:ext cx="582672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130591" y="4050837"/>
            <a:ext cx="582672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B67B80-CCAF-450C-A5DB-89B44B4F2B3C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9E7FF5-458E-42DD-A9B0-5ACBC7396AC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69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609603"/>
            <a:ext cx="6347709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603" y="4470401"/>
            <a:ext cx="6347709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6016F7-9A0E-457A-9434-90A4DF28E134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FF2318-5341-4BE0-B9F6-EE468E3D5E8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34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74880" y="609603"/>
            <a:ext cx="6072182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101074" y="3632197"/>
            <a:ext cx="5419804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470401"/>
            <a:ext cx="6347719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AB5A0B-CEC6-40EA-8A9F-865F4AD1B26A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28C279-9763-4DCD-B22A-C10E10D64D6C}" type="slidenum">
              <a:t>‹#›</a:t>
            </a:fld>
            <a:endParaRPr lang="en-GB"/>
          </a:p>
        </p:txBody>
      </p:sp>
      <p:sp>
        <p:nvSpPr>
          <p:cNvPr id="8" name="TextBox 23"/>
          <p:cNvSpPr txBox="1"/>
          <p:nvPr/>
        </p:nvSpPr>
        <p:spPr>
          <a:xfrm>
            <a:off x="482711" y="79037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6747695" y="288655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0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593" y="1931990"/>
            <a:ext cx="6347719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C8A8E7-ADAB-4130-9B9D-CE48632E54E3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37D6CD-C960-4F4D-A003-EA0BF287D41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34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74880" y="609603"/>
            <a:ext cx="6072182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09593" y="4013201"/>
            <a:ext cx="6347719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4F40B6-7570-4A4E-8B05-60928C9A47FC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3E5662-6719-43BF-A6E3-D8127B5629B3}" type="slidenum">
              <a:t>‹#›</a:t>
            </a:fld>
            <a:endParaRPr lang="en-GB"/>
          </a:p>
        </p:txBody>
      </p:sp>
      <p:sp>
        <p:nvSpPr>
          <p:cNvPr id="8" name="TextBox 23"/>
          <p:cNvSpPr txBox="1"/>
          <p:nvPr/>
        </p:nvSpPr>
        <p:spPr>
          <a:xfrm>
            <a:off x="482711" y="79037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6747695" y="288655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919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15848" y="609603"/>
            <a:ext cx="6341464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09593" y="4013201"/>
            <a:ext cx="6347719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797C52-7AE3-40E7-8FA8-8F7B2B8E4230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DC1D89-5CF5-4F65-8744-C0E43DEEDDA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9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410FF8-F7F1-4353-9B61-837CBDE82B77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B40540-4C63-4317-B8FF-8ED69678BE2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43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5977313" y="609603"/>
            <a:ext cx="978810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3" y="609603"/>
            <a:ext cx="519502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6E5FAE-42E9-40AB-88F9-725E8D4A0094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ABF790-04C8-4921-9EF9-8E35E08E36A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42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2CFA5E-1B7B-40FD-93C8-5F91A8BD0B77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F56416-0BBB-4EDF-976B-98EF877065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06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593" y="2700872"/>
            <a:ext cx="6347719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593" y="4527450"/>
            <a:ext cx="6347719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7A4FEB-7E2A-4523-B5D8-0497243334CA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7C69E5-9E8C-4564-A6E2-359D5AE3686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37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3" y="2160590"/>
            <a:ext cx="3088111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3869201" y="2160590"/>
            <a:ext cx="3088111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721BA3-8960-4B46-8E6B-79951C2C2D9F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DA3F15-887E-4891-BDFD-CFFBAAB2CFD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86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2160983"/>
            <a:ext cx="3090672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09603" y="2737247"/>
            <a:ext cx="3090672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3866640" y="2160983"/>
            <a:ext cx="3090672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3866640" y="2737247"/>
            <a:ext cx="3090672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EEDEB1-4CFA-4847-B4DE-D16B4CCDA5D6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AD64F4-4990-4538-A4CE-16B8B593994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07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B25456-E087-4FA5-95C7-178CBC650FA6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3F5DAE-A759-4790-8330-54DEB76D1FA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4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11BB1D-6669-4E66-BEC0-CD03B66B1578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AED93C-F45E-483B-9C77-20C19849784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6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1498601"/>
            <a:ext cx="2790181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1271" y="514926"/>
            <a:ext cx="3386041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3" y="2777069"/>
            <a:ext cx="2790181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E5F661-5203-45B7-AB33-0E4432F795C4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5C482A-6A66-4163-8236-44FF284ABC6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21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4800600"/>
            <a:ext cx="6347709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09603" y="609603"/>
            <a:ext cx="6347709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3" y="5367335"/>
            <a:ext cx="6347709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3E09CA-4376-4ACB-915A-75359F3BAEA0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7DBC5-94EB-4354-B7E8-D3E2F48DDB6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6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>
          <a:xfrm>
            <a:off x="-8467" y="-8467"/>
            <a:ext cx="9169803" cy="6874934"/>
            <a:chOff x="-8467" y="-8467"/>
            <a:chExt cx="9169803" cy="6874934"/>
          </a:xfrm>
        </p:grpSpPr>
        <p:sp>
          <p:nvSpPr>
            <p:cNvPr id="3" name="Freeform 6"/>
            <p:cNvSpPr/>
            <p:nvPr/>
          </p:nvSpPr>
          <p:spPr>
            <a:xfrm>
              <a:off x="-8467" y="4013201"/>
              <a:ext cx="457200" cy="28532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7200"/>
                <a:gd name="f4" fmla="val 2853267"/>
                <a:gd name="f5" fmla="val 2844800"/>
                <a:gd name="f6" fmla="val 2822"/>
                <a:gd name="f7" fmla="val 1905000"/>
                <a:gd name="f8" fmla="val 5645"/>
                <a:gd name="f9" fmla="val 965200"/>
                <a:gd name="f10" fmla="*/ f0 1 457200"/>
                <a:gd name="f11" fmla="*/ f1 1 2853267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457200"/>
                <a:gd name="f18" fmla="*/ f15 1 2853267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457200" h="2853267">
                  <a:moveTo>
                    <a:pt x="f2" y="f2"/>
                  </a:moveTo>
                  <a:lnTo>
                    <a:pt x="f3" y="f4"/>
                  </a:lnTo>
                  <a:lnTo>
                    <a:pt x="f2" y="f5"/>
                  </a:lnTo>
                  <a:cubicBezTo>
                    <a:pt x="f6" y="f7"/>
                    <a:pt x="f8" y="f9"/>
                    <a:pt x="f2" y="f2"/>
                  </a:cubicBez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cxnSp>
          <p:nvCxnSpPr>
            <p:cNvPr id="4" name="Straight Connector 7"/>
            <p:cNvCxnSpPr/>
            <p:nvPr/>
          </p:nvCxnSpPr>
          <p:spPr>
            <a:xfrm flipV="1">
              <a:off x="5130826" y="4175607"/>
              <a:ext cx="4022482" cy="2682393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cxnSp>
          <p:nvCxnSpPr>
            <p:cNvPr id="5" name="Straight Connector 8"/>
            <p:cNvCxnSpPr/>
            <p:nvPr/>
          </p:nvCxnSpPr>
          <p:spPr>
            <a:xfrm>
              <a:off x="7042708" y="0"/>
              <a:ext cx="121919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sp>
          <p:nvSpPr>
            <p:cNvPr id="6" name="Freeform 9"/>
            <p:cNvSpPr/>
            <p:nvPr/>
          </p:nvSpPr>
          <p:spPr>
            <a:xfrm>
              <a:off x="6891896" y="0"/>
              <a:ext cx="226944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2269442"/>
                <a:gd name="f22" fmla="*/ f19 1 686646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7" name="Freeform 10"/>
            <p:cNvSpPr/>
            <p:nvPr/>
          </p:nvSpPr>
          <p:spPr>
            <a:xfrm>
              <a:off x="7205161" y="-8467"/>
              <a:ext cx="194814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948147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8" name="Freeform 11"/>
            <p:cNvSpPr/>
            <p:nvPr/>
          </p:nvSpPr>
          <p:spPr>
            <a:xfrm>
              <a:off x="6637894" y="3920069"/>
              <a:ext cx="2513566" cy="29379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3259667"/>
                <a:gd name="f18" fmla="*/ f15 1 381000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9" name="Freeform 12"/>
            <p:cNvSpPr/>
            <p:nvPr/>
          </p:nvSpPr>
          <p:spPr>
            <a:xfrm>
              <a:off x="7010430" y="-8467"/>
              <a:ext cx="2142878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2853267"/>
                <a:gd name="f15" fmla="*/ f12 1 68664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0" name="Freeform 13"/>
            <p:cNvSpPr/>
            <p:nvPr/>
          </p:nvSpPr>
          <p:spPr>
            <a:xfrm>
              <a:off x="8295775" y="-8467"/>
              <a:ext cx="857533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286933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" name="Freeform 14"/>
            <p:cNvSpPr/>
            <p:nvPr/>
          </p:nvSpPr>
          <p:spPr>
            <a:xfrm>
              <a:off x="8077233" y="-8467"/>
              <a:ext cx="106676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270244"/>
                <a:gd name="f20" fmla="*/ f17 1 686646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2" name="Freeform 15"/>
            <p:cNvSpPr/>
            <p:nvPr/>
          </p:nvSpPr>
          <p:spPr>
            <a:xfrm>
              <a:off x="8060298" y="4893731"/>
              <a:ext cx="1094088" cy="19642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820333"/>
                <a:gd name="f19" fmla="*/ f16 1 3268133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09603" y="609603"/>
            <a:ext cx="6347709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2160590"/>
            <a:ext cx="6347709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405256" y="6041358"/>
            <a:ext cx="68413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4837A49F-7024-4F66-AB5E-A5886849DC7D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09603" y="6041358"/>
            <a:ext cx="462296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44672" y="6041358"/>
            <a:ext cx="5126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lvl="0"/>
            <a:fld id="{2A8545B5-7CCF-451D-9825-898F836A42BF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none" spc="0" baseline="0">
          <a:solidFill>
            <a:srgbClr val="90C226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gradFill>
          <a:gsLst>
            <a:gs pos="0">
              <a:srgbClr val="F6FCF2"/>
            </a:gs>
            <a:gs pos="100000">
              <a:srgbClr val="AEE78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57689"/>
            <a:ext cx="9144000" cy="1200332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Llywio Lluniau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Pobl</a:t>
            </a:r>
          </a:p>
        </p:txBody>
      </p:sp>
      <p:sp>
        <p:nvSpPr>
          <p:cNvPr id="3" name="Rounded Rectangle 5"/>
          <p:cNvSpPr/>
          <p:nvPr/>
        </p:nvSpPr>
        <p:spPr>
          <a:xfrm>
            <a:off x="85404" y="1334356"/>
            <a:ext cx="4578949" cy="540278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gradFill>
            <a:gsLst>
              <a:gs pos="0">
                <a:srgbClr val="D5EDA2"/>
              </a:gs>
              <a:gs pos="100000">
                <a:srgbClr val="99CE28"/>
              </a:gs>
            </a:gsLst>
            <a:path path="circle">
              <a:fillToRect l="50000" t="130000" r="50000" b="-30000"/>
            </a:path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caredig		hapus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prysur	    gofalus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agos		gwartheg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perthnasau     sgwrsio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hen ffasiwn   tywyll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plaen      ffermwyr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cenhedlaeth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4" name="Cloud 6"/>
          <p:cNvSpPr/>
          <p:nvPr/>
        </p:nvSpPr>
        <p:spPr>
          <a:xfrm>
            <a:off x="4860036" y="1404353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C0D6B8"/>
              </a:gs>
              <a:gs pos="100000">
                <a:srgbClr val="76AD5F"/>
              </a:gs>
            </a:gsLst>
            <a:lin ang="5400000"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Roedden nhw’n gwisgo…</a:t>
            </a:r>
          </a:p>
        </p:txBody>
      </p:sp>
      <p:sp>
        <p:nvSpPr>
          <p:cNvPr id="5" name="Cloud 10"/>
          <p:cNvSpPr/>
          <p:nvPr/>
        </p:nvSpPr>
        <p:spPr>
          <a:xfrm>
            <a:off x="4860036" y="246062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94DE61"/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Yn y llun gwelaf…</a:t>
            </a:r>
          </a:p>
        </p:txBody>
      </p:sp>
      <p:sp>
        <p:nvSpPr>
          <p:cNvPr id="6" name="Cloud 11"/>
          <p:cNvSpPr/>
          <p:nvPr/>
        </p:nvSpPr>
        <p:spPr>
          <a:xfrm>
            <a:off x="4860036" y="3540739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C0D6B8"/>
              </a:gs>
              <a:gs pos="100000">
                <a:srgbClr val="76AD5F"/>
              </a:gs>
            </a:gsLst>
            <a:lin ang="5400000"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Credaf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smtClean="0">
                <a:solidFill>
                  <a:srgbClr val="000000"/>
                </a:solidFill>
                <a:uFillTx/>
                <a:latin typeface="Lucida Handwriting" pitchFamily="66"/>
              </a:rPr>
              <a:t>fod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…</a:t>
            </a:r>
          </a:p>
        </p:txBody>
      </p:sp>
      <p:sp>
        <p:nvSpPr>
          <p:cNvPr id="7" name="Cloud 12"/>
          <p:cNvSpPr/>
          <p:nvPr/>
        </p:nvSpPr>
        <p:spPr>
          <a:xfrm>
            <a:off x="4860036" y="4545957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94DE61"/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Roedden nhw yn</a:t>
            </a:r>
          </a:p>
        </p:txBody>
      </p:sp>
      <p:sp>
        <p:nvSpPr>
          <p:cNvPr id="8" name="Cloud 13"/>
          <p:cNvSpPr/>
          <p:nvPr/>
        </p:nvSpPr>
        <p:spPr>
          <a:xfrm>
            <a:off x="4860036" y="562842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C0D6B8"/>
              </a:gs>
              <a:gs pos="100000">
                <a:srgbClr val="76AD5F"/>
              </a:gs>
            </a:gsLst>
            <a:lin ang="5400000"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Byddai peidio adnabod rhywun yn…</a:t>
            </a:r>
          </a:p>
        </p:txBody>
      </p:sp>
      <p:sp>
        <p:nvSpPr>
          <p:cNvPr id="9" name="Cloud 14"/>
          <p:cNvSpPr/>
          <p:nvPr/>
        </p:nvSpPr>
        <p:spPr>
          <a:xfrm>
            <a:off x="6971531" y="134076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94DE61"/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Mae angen</a:t>
            </a:r>
          </a:p>
        </p:txBody>
      </p:sp>
      <p:sp>
        <p:nvSpPr>
          <p:cNvPr id="10" name="Cloud 15"/>
          <p:cNvSpPr/>
          <p:nvPr/>
        </p:nvSpPr>
        <p:spPr>
          <a:xfrm>
            <a:off x="6971531" y="239704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C0D6B8"/>
              </a:gs>
              <a:gs pos="100000">
                <a:srgbClr val="76AD5F"/>
              </a:gs>
            </a:gsLst>
            <a:lin ang="5400000"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Mae cael cymdogion da yn </a:t>
            </a:r>
          </a:p>
        </p:txBody>
      </p:sp>
      <p:sp>
        <p:nvSpPr>
          <p:cNvPr id="11" name="Cloud 16"/>
          <p:cNvSpPr/>
          <p:nvPr/>
        </p:nvSpPr>
        <p:spPr>
          <a:xfrm>
            <a:off x="6971522" y="342348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94DE61"/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Byddai byw mewn dinas yn…</a:t>
            </a:r>
          </a:p>
        </p:txBody>
      </p:sp>
      <p:sp>
        <p:nvSpPr>
          <p:cNvPr id="12" name="Cloud 17"/>
          <p:cNvSpPr/>
          <p:nvPr/>
        </p:nvSpPr>
        <p:spPr>
          <a:xfrm>
            <a:off x="6971522" y="4482370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C0D6B8"/>
              </a:gs>
              <a:gs pos="100000">
                <a:srgbClr val="76AD5F"/>
              </a:gs>
            </a:gsLst>
            <a:lin ang="5400000"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Mae’n fy atgoffa o…</a:t>
            </a:r>
          </a:p>
        </p:txBody>
      </p:sp>
      <p:sp>
        <p:nvSpPr>
          <p:cNvPr id="13" name="Cloud 18"/>
          <p:cNvSpPr/>
          <p:nvPr/>
        </p:nvSpPr>
        <p:spPr>
          <a:xfrm>
            <a:off x="6971522" y="556484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94DE61"/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…oherwydd…</a:t>
            </a:r>
          </a:p>
        </p:txBody>
      </p:sp>
      <p:pic>
        <p:nvPicPr>
          <p:cNvPr id="14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27971">
            <a:off x="37128" y="34634"/>
            <a:ext cx="1296052" cy="1216545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4754" y="-200217"/>
            <a:ext cx="1621679" cy="1664354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46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lastModifiedBy>WJEC</cp:lastModifiedBy>
  <cp:revision>4</cp:revision>
  <dcterms:created xsi:type="dcterms:W3CDTF">2014-06-27T12:11:13Z</dcterms:created>
  <dcterms:modified xsi:type="dcterms:W3CDTF">2014-10-15T08:38:44Z</dcterms:modified>
</cp:coreProperties>
</file>